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notesSlides/notesSlide28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Override PartName="/ppt/viewProps.xml" ContentType="application/vnd.openxmlformats-officedocument.presentationml.viewProps+xml"/>
  <Default Extension="jpeg" ContentType="image/jpeg"/>
  <Override PartName="/ppt/notesSlides/notesSlide1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4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pdf" ContentType="application/pd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6"/>
  </p:notesMasterIdLst>
  <p:sldIdLst>
    <p:sldId id="284" r:id="rId2"/>
    <p:sldId id="262" r:id="rId3"/>
    <p:sldId id="278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307" r:id="rId13"/>
    <p:sldId id="317" r:id="rId14"/>
    <p:sldId id="298" r:id="rId15"/>
    <p:sldId id="302" r:id="rId16"/>
    <p:sldId id="296" r:id="rId17"/>
    <p:sldId id="294" r:id="rId18"/>
    <p:sldId id="303" r:id="rId19"/>
    <p:sldId id="295" r:id="rId20"/>
    <p:sldId id="300" r:id="rId21"/>
    <p:sldId id="305" r:id="rId22"/>
    <p:sldId id="306" r:id="rId23"/>
    <p:sldId id="297" r:id="rId24"/>
    <p:sldId id="299" r:id="rId25"/>
    <p:sldId id="314" r:id="rId26"/>
    <p:sldId id="316" r:id="rId27"/>
    <p:sldId id="315" r:id="rId28"/>
    <p:sldId id="313" r:id="rId29"/>
    <p:sldId id="312" r:id="rId30"/>
    <p:sldId id="304" r:id="rId31"/>
    <p:sldId id="308" r:id="rId32"/>
    <p:sldId id="309" r:id="rId33"/>
    <p:sldId id="310" r:id="rId34"/>
    <p:sldId id="311" r:id="rId3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  <p:clrMru>
    <a:srgbClr val="505050"/>
    <a:srgbClr val="00868E"/>
    <a:srgbClr val="FFFFFF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78583" autoAdjust="0"/>
  </p:normalViewPr>
  <p:slideViewPr>
    <p:cSldViewPr snapToGrid="0" snapToObjects="1">
      <p:cViewPr varScale="1">
        <p:scale>
          <a:sx n="81" d="100"/>
          <a:sy n="81" d="100"/>
        </p:scale>
        <p:origin x="-1456" y="-104"/>
      </p:cViewPr>
      <p:guideLst>
        <p:guide orient="horz" pos="2160"/>
        <p:guide pos="312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93DC0-E08B-AB46-8867-614AEF12F2D0}" type="datetimeFigureOut">
              <a:rPr lang="en-US" smtClean="0"/>
              <a:pPr/>
              <a:t>6/18/15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0E6D8-345B-E14E-835A-0F43A53D6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7975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 I’m Reuben. Data Scientist at HDX.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clicked, a</a:t>
            </a:r>
            <a:r>
              <a:rPr lang="en-US" baseline="0" dirty="0" smtClean="0"/>
              <a:t> window pops up with all available food items.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Clicking on a particular food item</a:t>
            </a:r>
            <a:r>
              <a:rPr lang="en-US" baseline="0" dirty="0" smtClean="0"/>
              <a:t> shows you the pricing trends over time and optionally by region.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other type of custom org page</a:t>
            </a:r>
            <a:r>
              <a:rPr lang="en-US" baseline="0" dirty="0" smtClean="0"/>
              <a:t> is know as 3W, which stands for Who’s doing what and where. This fully interactive visualization shows which implementation partners are doing specific programs and in which locations.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Here,</a:t>
            </a:r>
            <a:r>
              <a:rPr lang="en-US" baseline="0" dirty="0" smtClean="0"/>
              <a:t> you can see I’ve selected the ARC partner, and can easily see what </a:t>
            </a:r>
            <a:r>
              <a:rPr lang="en-US" baseline="0" dirty="0" err="1" smtClean="0"/>
              <a:t>activites</a:t>
            </a:r>
            <a:r>
              <a:rPr lang="en-US" baseline="0" dirty="0" smtClean="0"/>
              <a:t> they are participating in and which districts in Somalia they are present.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Sharing data involves</a:t>
            </a:r>
            <a:r>
              <a:rPr lang="en-US" baseline="0" dirty="0" smtClean="0"/>
              <a:t> filing in some basic information about the data such as description, license, and data collection method.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HDX recognizes </a:t>
            </a:r>
            <a:r>
              <a:rPr lang="en-US" dirty="0" err="1" smtClean="0"/>
              <a:t>geojson</a:t>
            </a:r>
            <a:r>
              <a:rPr lang="en-US" baseline="0" dirty="0" smtClean="0"/>
              <a:t> data and automatically creates an interactive geo preview. This is a preview of geo coded schools in </a:t>
            </a:r>
            <a:r>
              <a:rPr lang="en-US" baseline="0" dirty="0" err="1" smtClean="0"/>
              <a:t>Kibera</a:t>
            </a:r>
            <a:r>
              <a:rPr lang="en-US" baseline="0" dirty="0" smtClean="0"/>
              <a:t>, Kenya.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Clicking on a datasets shows the associated resource files</a:t>
            </a:r>
            <a:r>
              <a:rPr lang="en-US" baseline="0" dirty="0" smtClean="0"/>
              <a:t> and complete metadata including data source, date, license,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present, the data</a:t>
            </a:r>
            <a:r>
              <a:rPr lang="en-US" baseline="0" dirty="0" smtClean="0"/>
              <a:t>set will also display any visualizations added to the gallery. To the left you can see a </a:t>
            </a:r>
            <a:r>
              <a:rPr lang="en-US" baseline="0" dirty="0" err="1" smtClean="0"/>
              <a:t>Carto</a:t>
            </a:r>
            <a:r>
              <a:rPr lang="en-US" baseline="0" dirty="0" smtClean="0"/>
              <a:t> DB </a:t>
            </a:r>
            <a:r>
              <a:rPr lang="en-US" baseline="0" dirty="0" err="1" smtClean="0"/>
              <a:t>viz</a:t>
            </a:r>
            <a:r>
              <a:rPr lang="en-US" baseline="0" dirty="0" smtClean="0"/>
              <a:t> I created showing the Health Care Service Coverage in Somalia.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Clicking on the gallery item take</a:t>
            </a:r>
            <a:r>
              <a:rPr lang="en-US" baseline="0" dirty="0" smtClean="0"/>
              <a:t>s you to the actual visualization.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Another interesting</a:t>
            </a:r>
            <a:r>
              <a:rPr lang="en-US" baseline="0" dirty="0" smtClean="0"/>
              <a:t> use of the HDX Platform is crisis monitoring</a:t>
            </a:r>
          </a:p>
          <a:p>
            <a:r>
              <a:rPr lang="en-US" baseline="0" dirty="0" smtClean="0"/>
              <a:t>- Through specially created event pages, you can monitor crises in real time, such as this page showing internally displaced people from the recent Nepal Earthquake.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rgbClr val="FFFFFF"/>
                </a:solidFill>
              </a:rPr>
              <a:t>So, what is HDX?</a:t>
            </a:r>
          </a:p>
          <a:p>
            <a:pPr>
              <a:buFontTx/>
              <a:buChar char="-"/>
            </a:pPr>
            <a:r>
              <a:rPr lang="en-US" sz="1200" dirty="0" smtClean="0">
                <a:solidFill>
                  <a:srgbClr val="FFFFFF"/>
                </a:solidFill>
              </a:rPr>
              <a:t> UN </a:t>
            </a:r>
            <a:r>
              <a:rPr lang="en-US" sz="1200" dirty="0" err="1" smtClean="0">
                <a:solidFill>
                  <a:srgbClr val="FFFFFF"/>
                </a:solidFill>
              </a:rPr>
              <a:t>OCHA’s</a:t>
            </a:r>
            <a:r>
              <a:rPr lang="en-US" sz="1200" dirty="0" smtClean="0">
                <a:solidFill>
                  <a:srgbClr val="FFFFFF"/>
                </a:solidFill>
              </a:rPr>
              <a:t> open platform for sharing humanitarian data. </a:t>
            </a:r>
          </a:p>
          <a:p>
            <a:pPr>
              <a:buFontTx/>
              <a:buChar char="-"/>
            </a:pPr>
            <a:r>
              <a:rPr lang="en-US" sz="1200" dirty="0" smtClean="0">
                <a:solidFill>
                  <a:srgbClr val="FFFFFF"/>
                </a:solidFill>
              </a:rPr>
              <a:t> Our objective is to make this data easily searchable</a:t>
            </a:r>
            <a:r>
              <a:rPr lang="en-US" sz="1200" baseline="0" dirty="0" smtClean="0">
                <a:solidFill>
                  <a:srgbClr val="FFFFFF"/>
                </a:solidFill>
              </a:rPr>
              <a:t> </a:t>
            </a:r>
            <a:r>
              <a:rPr lang="en-US" sz="1200" dirty="0" smtClean="0">
                <a:solidFill>
                  <a:srgbClr val="FFFFFF"/>
                </a:solidFill>
              </a:rPr>
              <a:t>and useable for analysis. </a:t>
            </a:r>
          </a:p>
          <a:p>
            <a:pPr>
              <a:buFontTx/>
              <a:buChar char="-"/>
            </a:pPr>
            <a:r>
              <a:rPr lang="en-US" sz="1200" dirty="0" smtClean="0">
                <a:solidFill>
                  <a:srgbClr val="FFFFFF"/>
                </a:solidFill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OCHA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Office for the Coordination of Humanitarian Affairs. </a:t>
            </a:r>
          </a:p>
          <a:p>
            <a:pPr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 </a:t>
            </a:r>
            <a:r>
              <a:rPr lang="en-US" sz="1200" dirty="0" smtClean="0">
                <a:solidFill>
                  <a:srgbClr val="FFFFFF"/>
                </a:solidFill>
              </a:rPr>
              <a:t>helps UN Member States prepare for crises via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early warning information, vulnerability analysis, and capacity-building programs. </a:t>
            </a:r>
          </a:p>
          <a:p>
            <a:pPr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dirty="0" smtClean="0">
                <a:solidFill>
                  <a:srgbClr val="FFFFFF"/>
                </a:solidFill>
              </a:rPr>
              <a:t>In short,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OCHA mobilizes humanitarian assistance for all people in need.</a:t>
            </a:r>
            <a:endParaRPr lang="en-US" dirty="0" smtClean="0"/>
          </a:p>
          <a:p>
            <a:endParaRPr lang="en-US" sz="1200" dirty="0" smtClean="0">
              <a:solidFill>
                <a:srgbClr val="FFFFFF"/>
              </a:solidFill>
            </a:endParaRPr>
          </a:p>
          <a:p>
            <a:r>
              <a:rPr lang="en-US" sz="1200" dirty="0" smtClean="0">
                <a:solidFill>
                  <a:srgbClr val="FFFFFF"/>
                </a:solidFill>
              </a:rPr>
              <a:t>Now, I’m going</a:t>
            </a:r>
            <a:r>
              <a:rPr lang="en-US" sz="1200" baseline="0" dirty="0" smtClean="0">
                <a:solidFill>
                  <a:srgbClr val="FFFFFF"/>
                </a:solidFill>
              </a:rPr>
              <a:t> to take you on a tour of </a:t>
            </a:r>
            <a:r>
              <a:rPr lang="en-US" sz="1200" baseline="0" dirty="0" err="1" smtClean="0">
                <a:solidFill>
                  <a:srgbClr val="FFFFFF"/>
                </a:solidFill>
              </a:rPr>
              <a:t>HDX’s</a:t>
            </a:r>
            <a:r>
              <a:rPr lang="en-US" sz="1200" baseline="0" dirty="0" smtClean="0">
                <a:solidFill>
                  <a:srgbClr val="FFFFFF"/>
                </a:solidFill>
              </a:rPr>
              <a:t> core features and show you a few cool things you can do. You can start out by entering a search term in box you see on the right side of the screen.</a:t>
            </a:r>
            <a:endParaRPr 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subset of the resources have an </a:t>
            </a:r>
            <a:r>
              <a:rPr lang="en-US" dirty="0" err="1" smtClean="0"/>
              <a:t>api</a:t>
            </a:r>
            <a:r>
              <a:rPr lang="en-US" dirty="0" smtClean="0"/>
              <a:t> enabled which allow you </a:t>
            </a:r>
            <a:r>
              <a:rPr lang="en-US" dirty="0" err="1" smtClean="0"/>
              <a:t>programatically</a:t>
            </a:r>
            <a:r>
              <a:rPr lang="en-US" baseline="0" dirty="0" smtClean="0"/>
              <a:t> access the data. Just look for a Data API button as you can see circled  on the right.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- Show preview button on slide #17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Clicking on that button shows</a:t>
            </a:r>
            <a:r>
              <a:rPr lang="en-US" baseline="0" dirty="0" smtClean="0"/>
              <a:t> you the different types of requests you can make to query and update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example of a get</a:t>
            </a:r>
            <a:r>
              <a:rPr lang="en-US" baseline="0" dirty="0" smtClean="0"/>
              <a:t> request returning a </a:t>
            </a:r>
            <a:r>
              <a:rPr lang="en-US" baseline="0" dirty="0" err="1" smtClean="0"/>
              <a:t>json</a:t>
            </a:r>
            <a:r>
              <a:rPr lang="en-US" baseline="0" dirty="0" smtClean="0"/>
              <a:t> representation of the table seen earlier.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open </a:t>
            </a:r>
            <a:r>
              <a:rPr lang="en-US" dirty="0" err="1" smtClean="0"/>
              <a:t>api</a:t>
            </a:r>
            <a:r>
              <a:rPr lang="en-US" dirty="0" smtClean="0"/>
              <a:t> allows 3</a:t>
            </a:r>
            <a:r>
              <a:rPr lang="en-US" baseline="30000" dirty="0" smtClean="0"/>
              <a:t>rd</a:t>
            </a:r>
            <a:r>
              <a:rPr lang="en-US" dirty="0" smtClean="0"/>
              <a:t> parties such as Google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NYTimes</a:t>
            </a:r>
            <a:r>
              <a:rPr lang="en-US" baseline="0" dirty="0" smtClean="0"/>
              <a:t> to create visualizations of their own from data hosted on the HDX platform.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open </a:t>
            </a:r>
            <a:r>
              <a:rPr lang="en-US" dirty="0" err="1" smtClean="0"/>
              <a:t>api</a:t>
            </a:r>
            <a:r>
              <a:rPr lang="en-US" dirty="0" smtClean="0"/>
              <a:t> allows 3</a:t>
            </a:r>
            <a:r>
              <a:rPr lang="en-US" baseline="30000" dirty="0" smtClean="0"/>
              <a:t>rd</a:t>
            </a:r>
            <a:r>
              <a:rPr lang="en-US" dirty="0" smtClean="0"/>
              <a:t> parties such as Google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NYTimes</a:t>
            </a:r>
            <a:r>
              <a:rPr lang="en-US" baseline="0" dirty="0" smtClean="0"/>
              <a:t> to create visualizations of their own from data hosted on the HDX platform.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 The last thing I’m going to mention</a:t>
            </a:r>
            <a:r>
              <a:rPr lang="en-US" baseline="0" dirty="0" smtClean="0"/>
              <a:t> to you is HXL</a:t>
            </a:r>
          </a:p>
          <a:p>
            <a:pPr>
              <a:buFontTx/>
              <a:buChar char="-"/>
            </a:pPr>
            <a:r>
              <a:rPr lang="en-US" dirty="0" smtClean="0"/>
              <a:t> Humanitarian</a:t>
            </a:r>
            <a:r>
              <a:rPr lang="en-US" baseline="0" dirty="0" smtClean="0"/>
              <a:t> Exchange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r>
              <a:rPr lang="en-US" baseline="0" dirty="0" smtClean="0"/>
              <a:t> entering your search term, HDX shows you all relevant results, </a:t>
            </a:r>
            <a:r>
              <a:rPr lang="en-US" baseline="0" dirty="0" err="1" smtClean="0"/>
              <a:t>inclusing</a:t>
            </a:r>
            <a:r>
              <a:rPr lang="en-US" baseline="0" dirty="0" smtClean="0"/>
              <a:t> any available indicator </a:t>
            </a:r>
            <a:r>
              <a:rPr lang="en-US" baseline="0" dirty="0" err="1" smtClean="0"/>
              <a:t>visulizations</a:t>
            </a:r>
            <a:r>
              <a:rPr lang="en-US" baseline="0" dirty="0" smtClean="0"/>
              <a:t>. This search for sanitation, shows the % of each country’s population using improved sanitation facilities. Kenya is </a:t>
            </a:r>
            <a:r>
              <a:rPr lang="en-US" baseline="0" dirty="0" err="1" smtClean="0"/>
              <a:t>highlitghed</a:t>
            </a:r>
            <a:r>
              <a:rPr lang="en-US" baseline="0" dirty="0" smtClean="0"/>
              <a:t> and shows 30%.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Some org pages </a:t>
            </a:r>
            <a:r>
              <a:rPr lang="en-US" dirty="0" smtClean="0"/>
              <a:t>are custom-designed.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Creative Commons Attribution for Intergovernmental </a:t>
            </a:r>
            <a:r>
              <a:rPr lang="en-US" dirty="0" err="1" smtClean="0"/>
              <a:t>Organisations</a:t>
            </a:r>
            <a:r>
              <a:rPr lang="en-US" dirty="0" smtClean="0"/>
              <a:t> (CC BY-IGO)</a:t>
            </a:r>
          </a:p>
          <a:p>
            <a:r>
              <a:rPr lang="en-US" dirty="0" smtClean="0"/>
              <a:t>Creative Commons Attribution (CC BY)</a:t>
            </a:r>
          </a:p>
          <a:p>
            <a:r>
              <a:rPr lang="en-US" dirty="0" smtClean="0"/>
              <a:t>Creative Commons Attribution-</a:t>
            </a:r>
            <a:r>
              <a:rPr lang="en-US" dirty="0" err="1" smtClean="0"/>
              <a:t>ShareAlike</a:t>
            </a:r>
            <a:r>
              <a:rPr lang="en-US" dirty="0" smtClean="0"/>
              <a:t> (CC BY-SA)</a:t>
            </a:r>
          </a:p>
          <a:p>
            <a:r>
              <a:rPr lang="en-US" dirty="0" smtClean="0"/>
              <a:t>Open Database License (ODC-</a:t>
            </a:r>
            <a:r>
              <a:rPr lang="en-US" dirty="0" err="1" smtClean="0"/>
              <a:t>ODbL</a:t>
            </a:r>
            <a:r>
              <a:rPr lang="en-US" dirty="0" smtClean="0"/>
              <a:t>)</a:t>
            </a:r>
          </a:p>
          <a:p>
            <a:r>
              <a:rPr lang="en-US" dirty="0" smtClean="0"/>
              <a:t>Open Data Commons Attribution License (ODC-BY)</a:t>
            </a:r>
          </a:p>
          <a:p>
            <a:r>
              <a:rPr lang="en-US" dirty="0" smtClean="0"/>
              <a:t>Open Data Commons Public Domain Dedication and License (PDDL)</a:t>
            </a:r>
          </a:p>
          <a:p>
            <a:r>
              <a:rPr lang="en-US" dirty="0" smtClean="0"/>
              <a:t>Public Domain/No restrictions (CC0)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Creative Commons Attribution for Intergovernmental </a:t>
            </a:r>
            <a:r>
              <a:rPr lang="en-US" dirty="0" err="1" smtClean="0"/>
              <a:t>Organisations</a:t>
            </a:r>
            <a:r>
              <a:rPr lang="en-US" dirty="0" smtClean="0"/>
              <a:t> (CC BY-IGO)</a:t>
            </a:r>
          </a:p>
          <a:p>
            <a:r>
              <a:rPr lang="en-US" dirty="0" smtClean="0"/>
              <a:t>Creative Commons Attribution (CC BY)</a:t>
            </a:r>
          </a:p>
          <a:p>
            <a:r>
              <a:rPr lang="en-US" dirty="0" smtClean="0"/>
              <a:t>Creative Commons Attribution-</a:t>
            </a:r>
            <a:r>
              <a:rPr lang="en-US" dirty="0" err="1" smtClean="0"/>
              <a:t>ShareAlike</a:t>
            </a:r>
            <a:r>
              <a:rPr lang="en-US" dirty="0" smtClean="0"/>
              <a:t> (CC BY-SA)</a:t>
            </a:r>
          </a:p>
          <a:p>
            <a:r>
              <a:rPr lang="en-US" dirty="0" smtClean="0"/>
              <a:t>Open Database License (ODC-</a:t>
            </a:r>
            <a:r>
              <a:rPr lang="en-US" dirty="0" err="1" smtClean="0"/>
              <a:t>ODbL</a:t>
            </a:r>
            <a:r>
              <a:rPr lang="en-US" dirty="0" smtClean="0"/>
              <a:t>)</a:t>
            </a:r>
          </a:p>
          <a:p>
            <a:r>
              <a:rPr lang="en-US" dirty="0" smtClean="0"/>
              <a:t>Open Data Commons Attribution License (ODC-BY)</a:t>
            </a:r>
          </a:p>
          <a:p>
            <a:r>
              <a:rPr lang="en-US" dirty="0" smtClean="0"/>
              <a:t>Open Data Commons Public Domain Dedication and License (PDDL)</a:t>
            </a:r>
          </a:p>
          <a:p>
            <a:r>
              <a:rPr lang="en-US" dirty="0" smtClean="0"/>
              <a:t>Public Domain/No restrictions (CC0)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Creative Commons Attribution for Intergovernmental </a:t>
            </a:r>
            <a:r>
              <a:rPr lang="en-US" dirty="0" err="1" smtClean="0"/>
              <a:t>Organisations</a:t>
            </a:r>
            <a:r>
              <a:rPr lang="en-US" dirty="0" smtClean="0"/>
              <a:t> (CC BY-IGO)</a:t>
            </a:r>
          </a:p>
          <a:p>
            <a:r>
              <a:rPr lang="en-US" dirty="0" smtClean="0"/>
              <a:t>Creative Commons Attribution (CC BY)</a:t>
            </a:r>
          </a:p>
          <a:p>
            <a:r>
              <a:rPr lang="en-US" dirty="0" smtClean="0"/>
              <a:t>Creative Commons Attribution-</a:t>
            </a:r>
            <a:r>
              <a:rPr lang="en-US" dirty="0" err="1" smtClean="0"/>
              <a:t>ShareAlike</a:t>
            </a:r>
            <a:r>
              <a:rPr lang="en-US" dirty="0" smtClean="0"/>
              <a:t> (CC BY-SA)</a:t>
            </a:r>
          </a:p>
          <a:p>
            <a:r>
              <a:rPr lang="en-US" dirty="0" smtClean="0"/>
              <a:t>Open Database License (ODC-</a:t>
            </a:r>
            <a:r>
              <a:rPr lang="en-US" dirty="0" err="1" smtClean="0"/>
              <a:t>ODbL</a:t>
            </a:r>
            <a:r>
              <a:rPr lang="en-US" dirty="0" smtClean="0"/>
              <a:t>)</a:t>
            </a:r>
          </a:p>
          <a:p>
            <a:r>
              <a:rPr lang="en-US" dirty="0" smtClean="0"/>
              <a:t>Open Data Commons Attribution License (ODC-BY)</a:t>
            </a:r>
          </a:p>
          <a:p>
            <a:r>
              <a:rPr lang="en-US" dirty="0" smtClean="0"/>
              <a:t>Open Data Commons Public Domain Dedication and License (PDDL)</a:t>
            </a:r>
          </a:p>
          <a:p>
            <a:r>
              <a:rPr lang="en-US" dirty="0" smtClean="0"/>
              <a:t>Public Domain/No restrictions (CC0)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You’re able </a:t>
            </a:r>
            <a:r>
              <a:rPr lang="en-US" dirty="0" err="1" smtClean="0"/>
              <a:t>tto</a:t>
            </a:r>
            <a:r>
              <a:rPr lang="en-US" baseline="0" dirty="0" smtClean="0"/>
              <a:t> f</a:t>
            </a:r>
            <a:r>
              <a:rPr lang="en-US" dirty="0" smtClean="0"/>
              <a:t>ilter the search results by organization, tag, location, etc. Here, you can see that I’ve applied filters to only show me </a:t>
            </a:r>
            <a:r>
              <a:rPr lang="en-US" dirty="0" err="1" smtClean="0"/>
              <a:t>csv</a:t>
            </a:r>
            <a:r>
              <a:rPr lang="en-US" dirty="0" smtClean="0"/>
              <a:t> data sources upload</a:t>
            </a:r>
            <a:r>
              <a:rPr lang="en-US" baseline="0" dirty="0" smtClean="0"/>
              <a:t> by OCHA </a:t>
            </a:r>
            <a:r>
              <a:rPr lang="en-US" dirty="0" smtClean="0"/>
              <a:t>Regional Office for Eastern Africa (</a:t>
            </a:r>
            <a:r>
              <a:rPr lang="en-US" baseline="0" dirty="0" smtClean="0"/>
              <a:t>ROEA). You can also sort result by relevance, name, modification date, or popularity.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 In addition to searching, you can also</a:t>
            </a:r>
            <a:r>
              <a:rPr lang="en-US" baseline="0" dirty="0" smtClean="0"/>
              <a:t> b</a:t>
            </a:r>
            <a:r>
              <a:rPr lang="en-US" dirty="0" smtClean="0"/>
              <a:t>rowse our collection by country, topic, and organization. </a:t>
            </a:r>
          </a:p>
          <a:p>
            <a:pPr>
              <a:buFontTx/>
              <a:buChar char="-"/>
            </a:pPr>
            <a:r>
              <a:rPr lang="en-US" dirty="0" smtClean="0"/>
              <a:t> Here you see the location</a:t>
            </a:r>
            <a:r>
              <a:rPr lang="en-US" baseline="0" dirty="0" smtClean="0"/>
              <a:t> browser with Kenya highlighted.</a:t>
            </a:r>
          </a:p>
          <a:p>
            <a:pPr>
              <a:buFontTx/>
              <a:buChar char="-"/>
            </a:pPr>
            <a:r>
              <a:rPr lang="en-US" baseline="0" dirty="0" smtClean="0"/>
              <a:t> Hovering over any of the </a:t>
            </a:r>
            <a:r>
              <a:rPr lang="en-US" baseline="0" dirty="0" err="1" smtClean="0"/>
              <a:t>coutries</a:t>
            </a:r>
            <a:r>
              <a:rPr lang="en-US" baseline="0" dirty="0" smtClean="0"/>
              <a:t> will reveal similar statistics on the number of indicators and datasets available for that country.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you click on a</a:t>
            </a:r>
            <a:r>
              <a:rPr lang="en-US" baseline="0" dirty="0" smtClean="0"/>
              <a:t> c</a:t>
            </a:r>
            <a:r>
              <a:rPr lang="en-US" dirty="0" smtClean="0"/>
              <a:t>ountry,</a:t>
            </a:r>
            <a:r>
              <a:rPr lang="en-US" baseline="0" dirty="0" smtClean="0"/>
              <a:t> your taken to the country</a:t>
            </a:r>
            <a:r>
              <a:rPr lang="en-US" dirty="0" smtClean="0"/>
              <a:t> page</a:t>
            </a:r>
            <a:r>
              <a:rPr lang="en-US" baseline="0" dirty="0" smtClean="0"/>
              <a:t> with interactive </a:t>
            </a:r>
            <a:r>
              <a:rPr lang="en-US" dirty="0" smtClean="0"/>
              <a:t>visualization</a:t>
            </a:r>
            <a:r>
              <a:rPr lang="en-US" baseline="0" dirty="0" smtClean="0"/>
              <a:t> of</a:t>
            </a:r>
            <a:r>
              <a:rPr lang="en-US" dirty="0" smtClean="0"/>
              <a:t> any relevant indicators. Above,</a:t>
            </a:r>
            <a:r>
              <a:rPr lang="en-US" baseline="0" dirty="0" smtClean="0"/>
              <a:t> you can see the selected data point showing a 36% </a:t>
            </a:r>
            <a:r>
              <a:rPr lang="en-US" baseline="0" dirty="0" err="1" smtClean="0"/>
              <a:t>prevelance</a:t>
            </a:r>
            <a:r>
              <a:rPr lang="en-US" baseline="0" dirty="0" smtClean="0"/>
              <a:t> of malnourishment in Kenya in 2002.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country pages have a custom designed theme</a:t>
            </a:r>
            <a:r>
              <a:rPr lang="en-US" baseline="0" dirty="0" smtClean="0"/>
              <a:t> applied</a:t>
            </a:r>
            <a:r>
              <a:rPr lang="en-US" dirty="0" smtClean="0"/>
              <a:t>. This page</a:t>
            </a:r>
            <a:r>
              <a:rPr lang="en-US" baseline="0" dirty="0" smtClean="0"/>
              <a:t> for Mali was designed to highlight the number of internally displaced people.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Similarly, </a:t>
            </a:r>
            <a:r>
              <a:rPr lang="en-US" dirty="0" err="1" smtClean="0"/>
              <a:t>orginization</a:t>
            </a:r>
            <a:r>
              <a:rPr lang="en-US" dirty="0" smtClean="0"/>
              <a:t> pages can also be custom-designed. Here,</a:t>
            </a:r>
            <a:r>
              <a:rPr lang="en-US" baseline="0" dirty="0" smtClean="0"/>
              <a:t> you see a page made specifically for WFP to highlight the vast amount of food price and security information they have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each country that WFP has information available, you can click</a:t>
            </a:r>
            <a:r>
              <a:rPr lang="en-US" baseline="0" dirty="0" smtClean="0"/>
              <a:t> it on the map to view the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0E6D8-345B-E14E-835A-0F43A53D651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7108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4547-160F-634C-B66C-BDE122A37450}" type="datetimeFigureOut">
              <a:rPr lang="en-US" smtClean="0"/>
              <a:pPr/>
              <a:t>6/18/15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3727C-9D2B-0141-A5D8-EFB6B7FD68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1995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4547-160F-634C-B66C-BDE122A37450}" type="datetimeFigureOut">
              <a:rPr lang="en-US" smtClean="0"/>
              <a:pPr/>
              <a:t>6/18/15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3727C-9D2B-0141-A5D8-EFB6B7FD68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5800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4547-160F-634C-B66C-BDE122A37450}" type="datetimeFigureOut">
              <a:rPr lang="en-US" smtClean="0"/>
              <a:pPr/>
              <a:t>6/18/15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3727C-9D2B-0141-A5D8-EFB6B7FD68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03404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4547-160F-634C-B66C-BDE122A37450}" type="datetimeFigureOut">
              <a:rPr lang="en-US" smtClean="0"/>
              <a:pPr/>
              <a:t>6/18/15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3727C-9D2B-0141-A5D8-EFB6B7FD68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08093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4547-160F-634C-B66C-BDE122A37450}" type="datetimeFigureOut">
              <a:rPr lang="en-US" smtClean="0"/>
              <a:pPr/>
              <a:t>6/18/15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3727C-9D2B-0141-A5D8-EFB6B7FD68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78354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4547-160F-634C-B66C-BDE122A37450}" type="datetimeFigureOut">
              <a:rPr lang="en-US" smtClean="0"/>
              <a:pPr/>
              <a:t>6/18/15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3727C-9D2B-0141-A5D8-EFB6B7FD68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9041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4547-160F-634C-B66C-BDE122A37450}" type="datetimeFigureOut">
              <a:rPr lang="en-US" smtClean="0"/>
              <a:pPr/>
              <a:t>6/18/15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3727C-9D2B-0141-A5D8-EFB6B7FD68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2288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4547-160F-634C-B66C-BDE122A37450}" type="datetimeFigureOut">
              <a:rPr lang="en-US" smtClean="0"/>
              <a:pPr/>
              <a:t>6/18/15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3727C-9D2B-0141-A5D8-EFB6B7FD68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75215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4547-160F-634C-B66C-BDE122A37450}" type="datetimeFigureOut">
              <a:rPr lang="en-US" smtClean="0"/>
              <a:pPr/>
              <a:t>6/18/15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3727C-9D2B-0141-A5D8-EFB6B7FD68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17353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4547-160F-634C-B66C-BDE122A37450}" type="datetimeFigureOut">
              <a:rPr lang="en-US" smtClean="0"/>
              <a:pPr/>
              <a:t>6/18/15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3727C-9D2B-0141-A5D8-EFB6B7FD68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15129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24547-160F-634C-B66C-BDE122A37450}" type="datetimeFigureOut">
              <a:rPr lang="en-US" smtClean="0"/>
              <a:pPr/>
              <a:t>6/18/15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3727C-9D2B-0141-A5D8-EFB6B7FD68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175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24547-160F-634C-B66C-BDE122A37450}" type="datetimeFigureOut">
              <a:rPr lang="en-US" smtClean="0"/>
              <a:pPr/>
              <a:t>6/18/15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3727C-9D2B-0141-A5D8-EFB6B7FD68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46094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d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d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ata.hdx.rwlabs.org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dx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067" y="0"/>
            <a:ext cx="5875867" cy="2866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4867" y="2835286"/>
            <a:ext cx="90762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</a:rPr>
              <a:t>Workshop on Data Science in Africa</a:t>
            </a:r>
          </a:p>
          <a:p>
            <a:pPr algn="ctr"/>
            <a:r>
              <a:rPr lang="en-US" sz="4000" dirty="0" smtClean="0">
                <a:solidFill>
                  <a:srgbClr val="FFFFFF"/>
                </a:solidFill>
              </a:rPr>
              <a:t>June 19, 2015</a:t>
            </a:r>
          </a:p>
          <a:p>
            <a:pPr algn="ctr"/>
            <a:endParaRPr lang="en-US" sz="4000" dirty="0" smtClean="0">
              <a:solidFill>
                <a:srgbClr val="FFFFFF"/>
              </a:solidFill>
            </a:endParaRPr>
          </a:p>
          <a:p>
            <a:pPr algn="ctr"/>
            <a:r>
              <a:rPr lang="en-US" sz="4000" dirty="0" smtClean="0">
                <a:solidFill>
                  <a:srgbClr val="FFFFFF"/>
                </a:solidFill>
              </a:rPr>
              <a:t>Reuben Cummings </a:t>
            </a:r>
          </a:p>
          <a:p>
            <a:pPr algn="ctr"/>
            <a:r>
              <a:rPr lang="en-US" sz="4000" dirty="0" smtClean="0">
                <a:solidFill>
                  <a:srgbClr val="FFFFFF"/>
                </a:solidFill>
              </a:rPr>
              <a:t>Data </a:t>
            </a:r>
            <a:r>
              <a:rPr lang="en-US" sz="4000" dirty="0" smtClean="0">
                <a:solidFill>
                  <a:srgbClr val="FFFFFF"/>
                </a:solidFill>
              </a:rPr>
              <a:t>Scientist,</a:t>
            </a:r>
            <a:r>
              <a:rPr lang="en-US" sz="4000" dirty="0" smtClean="0">
                <a:solidFill>
                  <a:srgbClr val="FFFFFF"/>
                </a:solidFill>
              </a:rPr>
              <a:t> HDX </a:t>
            </a:r>
            <a:r>
              <a:rPr lang="en-US" sz="4000" dirty="0" smtClean="0">
                <a:solidFill>
                  <a:srgbClr val="FFFFFF"/>
                </a:solidFill>
              </a:rPr>
              <a:t>Data Lab </a:t>
            </a:r>
            <a:r>
              <a:rPr lang="en-US" sz="4000" dirty="0" smtClean="0">
                <a:solidFill>
                  <a:srgbClr val="FFFFFF"/>
                </a:solidFill>
              </a:rPr>
              <a:t>Nairobi</a:t>
            </a:r>
          </a:p>
          <a:p>
            <a:pPr algn="ctr"/>
            <a:r>
              <a:rPr lang="en-US" sz="4000" dirty="0" smtClean="0">
                <a:solidFill>
                  <a:srgbClr val="FFFFFF"/>
                </a:solidFill>
              </a:rPr>
              <a:t>@</a:t>
            </a:r>
            <a:r>
              <a:rPr lang="en-US" sz="4000" dirty="0" err="1" smtClean="0">
                <a:solidFill>
                  <a:srgbClr val="FFFFFF"/>
                </a:solidFill>
              </a:rPr>
              <a:t>reubano</a:t>
            </a:r>
            <a:r>
              <a:rPr lang="en-US" sz="4000" dirty="0" smtClean="0">
                <a:solidFill>
                  <a:srgbClr val="FFFFFF"/>
                </a:solidFill>
              </a:rPr>
              <a:t> ◆ @</a:t>
            </a:r>
            <a:r>
              <a:rPr lang="en-US" sz="4000" dirty="0" err="1" smtClean="0">
                <a:solidFill>
                  <a:srgbClr val="FFFFFF"/>
                </a:solidFill>
              </a:rPr>
              <a:t>humdata</a:t>
            </a:r>
            <a:endParaRPr lang="en-US" sz="4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Window 2015-06-18 at 21.35.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125"/>
            <a:ext cx="9906000" cy="6365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11297" y="-82828"/>
            <a:ext cx="46834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Customize (WFP)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Window 2015-06-18 at 21.35.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125"/>
            <a:ext cx="9906001" cy="6365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1297" y="-82828"/>
            <a:ext cx="46834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Customize (WFP)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6588" y="-82828"/>
            <a:ext cx="43728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Customize (3W)</a:t>
            </a:r>
          </a:p>
        </p:txBody>
      </p:sp>
      <p:pic>
        <p:nvPicPr>
          <p:cNvPr id="6" name="Picture 5" descr="Window 2015-06-18 at 22.59.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125"/>
            <a:ext cx="9906001" cy="636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6588" y="-82828"/>
            <a:ext cx="43728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Customize (3W)</a:t>
            </a:r>
          </a:p>
        </p:txBody>
      </p:sp>
      <p:pic>
        <p:nvPicPr>
          <p:cNvPr id="8" name="Picture 7" descr="Window 2015-06-19 at 00.22.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125"/>
            <a:ext cx="9906000" cy="636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07068" y="-82828"/>
            <a:ext cx="16918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Share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Window 2015-06-18 at 22.19.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125"/>
            <a:ext cx="9906000" cy="636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53093" y="-82828"/>
            <a:ext cx="35998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Geo-preview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Window 2015-06-18 at 21.46.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125"/>
            <a:ext cx="9906001" cy="636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61358" y="-82828"/>
            <a:ext cx="27832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Metadata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Window 2015-06-18 at 21.54.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124"/>
            <a:ext cx="9906001" cy="63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93794" y="-82828"/>
            <a:ext cx="25184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Visualize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5" name="Picture 4" descr="Window 2015-06-18 at 22.31.4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125"/>
            <a:ext cx="9906000" cy="636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93794" y="-82828"/>
            <a:ext cx="25184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Visualize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Window 2015-06-18 at 22.32.0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125"/>
            <a:ext cx="9906001" cy="636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62986" y="-82828"/>
            <a:ext cx="23800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Monitor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Window 2015-06-18 at 21.49.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125"/>
            <a:ext cx="9906001" cy="636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ont_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-472628" y="-1"/>
            <a:ext cx="11259154" cy="692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5895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24445" y="-82828"/>
            <a:ext cx="26571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Consume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8" name="Picture 7" descr="Window 2015-06-18 at 22.49.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125"/>
            <a:ext cx="9906001" cy="63658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8500533" y="2319867"/>
            <a:ext cx="1083734" cy="423333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24445" y="-82828"/>
            <a:ext cx="26571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Consume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Window 2015-06-18 at 22.49.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125"/>
            <a:ext cx="9906001" cy="636587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438403" y="3691468"/>
            <a:ext cx="4809066" cy="1049866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24445" y="-82828"/>
            <a:ext cx="26571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Consume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Window 2015-06-18 at 22.50.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125"/>
            <a:ext cx="9906000" cy="636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24445" y="-82828"/>
            <a:ext cx="26571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Consume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goog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67" y="833463"/>
            <a:ext cx="7907866" cy="546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24445" y="-82828"/>
            <a:ext cx="26571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Consume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nytim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976" y="841929"/>
            <a:ext cx="6952048" cy="537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19906" y="-82828"/>
            <a:ext cx="36661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err="1" smtClean="0">
                <a:solidFill>
                  <a:srgbClr val="FFFFFF"/>
                </a:solidFill>
              </a:rPr>
              <a:t>Curated</a:t>
            </a:r>
            <a:r>
              <a:rPr lang="en-US" sz="5000" b="1" dirty="0" smtClean="0">
                <a:solidFill>
                  <a:srgbClr val="FFFFFF"/>
                </a:solidFill>
              </a:rPr>
              <a:t>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8" name="Picture 7" descr="hdx-system-dia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1534"/>
            <a:ext cx="9906001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scrap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814570"/>
            <a:ext cx="9093200" cy="557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9906" y="-82828"/>
            <a:ext cx="36661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err="1" smtClean="0">
                <a:solidFill>
                  <a:srgbClr val="FFFFFF"/>
                </a:solidFill>
              </a:rPr>
              <a:t>Curated</a:t>
            </a:r>
            <a:r>
              <a:rPr lang="en-US" sz="5000" b="1" dirty="0" smtClean="0">
                <a:solidFill>
                  <a:srgbClr val="FFFFFF"/>
                </a:solidFill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46266" y="-82828"/>
            <a:ext cx="1213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HXL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/>
              <a:stretch>
                <a:fillRect/>
              </a:stretch>
            </p:blipFill>
          </mc:Choice>
          <mc:Fallback>
            <p:blipFill>
              <a:blip r:embed="rId4"/>
              <a:srcRect/>
              <a:stretch>
                <a:fillRect/>
              </a:stretch>
            </p:blipFill>
          </mc:Fallback>
        </mc:AlternateContent>
        <p:spPr bwMode="auto">
          <a:xfrm>
            <a:off x="1511205" y="1134470"/>
            <a:ext cx="6883591" cy="458906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46266" y="-82828"/>
            <a:ext cx="1213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HXL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/>
              <a:stretch>
                <a:fillRect/>
              </a:stretch>
            </p:blipFill>
          </mc:Choice>
          <mc:Fallback>
            <p:blipFill>
              <a:blip r:embed="rId4"/>
              <a:srcRect/>
              <a:stretch>
                <a:fillRect/>
              </a:stretch>
            </p:blipFill>
          </mc:Fallback>
        </mc:AlternateContent>
        <p:spPr bwMode="auto">
          <a:xfrm>
            <a:off x="1511300" y="1134534"/>
            <a:ext cx="6883400" cy="45889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46266" y="-82828"/>
            <a:ext cx="12134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HXL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5" name="Picture 4" descr="Window 2015-06-18 at 22.38.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125"/>
            <a:ext cx="9906001" cy="636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73850" y="-65895"/>
            <a:ext cx="19583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Search</a:t>
            </a:r>
          </a:p>
        </p:txBody>
      </p:sp>
      <p:pic>
        <p:nvPicPr>
          <p:cNvPr id="7" name="Picture 6" descr="Window 2015-06-18 at 21.03.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125"/>
            <a:ext cx="9906001" cy="6365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6834" y="1540933"/>
            <a:ext cx="55923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FFFFFF"/>
                </a:solidFill>
                <a:latin typeface="Gotham-Bold"/>
                <a:cs typeface="Gotham-Bold"/>
              </a:rPr>
              <a:t>Thank you</a:t>
            </a:r>
            <a:r>
              <a:rPr lang="en-US" sz="5400" dirty="0" smtClean="0">
                <a:solidFill>
                  <a:srgbClr val="FFFFFF"/>
                </a:solidFill>
                <a:latin typeface="Gotham-Bold"/>
                <a:cs typeface="Gotham-Bold"/>
              </a:rPr>
              <a:t>!</a:t>
            </a:r>
          </a:p>
          <a:p>
            <a:pPr algn="ctr"/>
            <a:endParaRPr lang="en-US" sz="5400" dirty="0" smtClean="0">
              <a:solidFill>
                <a:srgbClr val="FFFFFF"/>
              </a:solidFill>
              <a:latin typeface="Gotham-Bold"/>
              <a:cs typeface="Gotham-Bold"/>
            </a:endParaRPr>
          </a:p>
          <a:p>
            <a:pPr algn="ctr"/>
            <a:r>
              <a:rPr lang="en-US" sz="3600" dirty="0" smtClean="0">
                <a:solidFill>
                  <a:srgbClr val="FFFFFF"/>
                </a:solidFill>
                <a:latin typeface="Gotham-Bold"/>
                <a:cs typeface="Gotham-Bold"/>
              </a:rPr>
              <a:t>@</a:t>
            </a:r>
            <a:r>
              <a:rPr lang="en-US" sz="3600" dirty="0" err="1" smtClean="0">
                <a:solidFill>
                  <a:srgbClr val="FFFFFF"/>
                </a:solidFill>
                <a:latin typeface="Gotham-Bold"/>
                <a:cs typeface="Gotham-Bold"/>
              </a:rPr>
              <a:t>humdata</a:t>
            </a:r>
            <a:endParaRPr lang="en-US" sz="3600" dirty="0" smtClean="0">
              <a:solidFill>
                <a:srgbClr val="FFFFFF"/>
              </a:solidFill>
              <a:latin typeface="Gotham-Bold"/>
              <a:cs typeface="Gotham-Bold"/>
            </a:endParaRPr>
          </a:p>
          <a:p>
            <a:pPr algn="ctr"/>
            <a:r>
              <a:rPr lang="en-US" sz="3600" dirty="0" smtClean="0">
                <a:solidFill>
                  <a:srgbClr val="FFFFFF"/>
                </a:solidFill>
                <a:latin typeface="Gotham-Book"/>
                <a:cs typeface="Gotham-Book"/>
                <a:hlinkClick r:id="rId3"/>
              </a:rPr>
              <a:t>data.hdx.rwlabs.org</a:t>
            </a:r>
            <a:endParaRPr lang="en-US" sz="3600" dirty="0" smtClean="0">
              <a:solidFill>
                <a:srgbClr val="FFFFFF"/>
              </a:solidFill>
              <a:latin typeface="Gotham-Book"/>
              <a:cs typeface="Gotham-Book"/>
            </a:endParaRPr>
          </a:p>
          <a:p>
            <a:pPr algn="ctr"/>
            <a:r>
              <a:rPr lang="en-US" sz="3600" dirty="0" err="1" smtClean="0">
                <a:solidFill>
                  <a:srgbClr val="FFFFFF"/>
                </a:solidFill>
                <a:latin typeface="Gotham-Book"/>
                <a:cs typeface="Gotham-Book"/>
              </a:rPr>
              <a:t>hdx@un.org</a:t>
            </a:r>
            <a:endParaRPr lang="en-US" sz="3600" dirty="0">
              <a:solidFill>
                <a:srgbClr val="FFFFFF"/>
              </a:solidFill>
              <a:latin typeface="Gotham-Book"/>
              <a:cs typeface="Gotham-Book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06786" y="-82828"/>
            <a:ext cx="1492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Stats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5867" y="1744133"/>
            <a:ext cx="8098451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1,865 Datasets</a:t>
            </a:r>
          </a:p>
          <a:p>
            <a:r>
              <a:rPr lang="en-US" sz="4000" dirty="0" smtClean="0">
                <a:solidFill>
                  <a:srgbClr val="FFFFFF"/>
                </a:solidFill>
              </a:rPr>
              <a:t>   244 Locations</a:t>
            </a:r>
          </a:p>
          <a:p>
            <a:r>
              <a:rPr lang="en-US" sz="4000" dirty="0" smtClean="0">
                <a:solidFill>
                  <a:srgbClr val="FFFFFF"/>
                </a:solidFill>
              </a:rPr>
              <a:t>   276 Sources</a:t>
            </a:r>
            <a:endParaRPr lang="en-US" sz="4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5429" y="-82828"/>
            <a:ext cx="37751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Data Licenses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2533" y="1134545"/>
            <a:ext cx="9279467" cy="37856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7338" indent="-287338">
              <a:buFont typeface="Arial"/>
              <a:buChar char="•"/>
            </a:pPr>
            <a:r>
              <a:rPr lang="en-US" sz="4000" dirty="0" smtClean="0">
                <a:solidFill>
                  <a:srgbClr val="FFFFFF"/>
                </a:solidFill>
              </a:rPr>
              <a:t>Creative Commons Attribution for Intergovernmental </a:t>
            </a:r>
            <a:r>
              <a:rPr lang="en-US" sz="4000" dirty="0" err="1" smtClean="0">
                <a:solidFill>
                  <a:srgbClr val="FFFFFF"/>
                </a:solidFill>
              </a:rPr>
              <a:t>Organisations</a:t>
            </a:r>
            <a:r>
              <a:rPr lang="en-US" sz="4000" dirty="0" smtClean="0">
                <a:solidFill>
                  <a:srgbClr val="FFFFFF"/>
                </a:solidFill>
              </a:rPr>
              <a:t> (CC BY-IGO)</a:t>
            </a:r>
          </a:p>
          <a:p>
            <a:pPr marL="287338" indent="-287338">
              <a:buFont typeface="Arial"/>
              <a:buChar char="•"/>
            </a:pPr>
            <a:r>
              <a:rPr lang="en-US" sz="4000" dirty="0" smtClean="0">
                <a:solidFill>
                  <a:srgbClr val="FFFFFF"/>
                </a:solidFill>
              </a:rPr>
              <a:t>Creative Commons Attribution (CC BY)</a:t>
            </a:r>
          </a:p>
          <a:p>
            <a:pPr marL="287338" indent="-287338">
              <a:buFont typeface="Arial"/>
              <a:buChar char="•"/>
            </a:pPr>
            <a:r>
              <a:rPr lang="en-US" sz="4000" dirty="0" smtClean="0">
                <a:solidFill>
                  <a:srgbClr val="FFFFFF"/>
                </a:solidFill>
              </a:rPr>
              <a:t>Creative Commons Attribution-</a:t>
            </a:r>
            <a:r>
              <a:rPr lang="en-US" sz="4000" dirty="0" err="1" smtClean="0">
                <a:solidFill>
                  <a:srgbClr val="FFFFFF"/>
                </a:solidFill>
              </a:rPr>
              <a:t>ShareAlike</a:t>
            </a:r>
            <a:r>
              <a:rPr lang="en-US" sz="4000" dirty="0" smtClean="0">
                <a:solidFill>
                  <a:srgbClr val="FFFFFF"/>
                </a:solidFill>
              </a:rPr>
              <a:t> (CC BY-SA</a:t>
            </a:r>
            <a:r>
              <a:rPr lang="en-US" sz="4000" dirty="0" smtClean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65429" y="-82828"/>
            <a:ext cx="37751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Data Licenses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2533" y="1134545"/>
            <a:ext cx="9279467" cy="440120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7338" indent="-287338">
              <a:buFont typeface="Arial"/>
              <a:buChar char="•"/>
            </a:pPr>
            <a:r>
              <a:rPr lang="en-US" sz="4000" dirty="0" smtClean="0">
                <a:solidFill>
                  <a:srgbClr val="FFFFFF"/>
                </a:solidFill>
              </a:rPr>
              <a:t>Open </a:t>
            </a:r>
            <a:r>
              <a:rPr lang="en-US" sz="4000" dirty="0" smtClean="0">
                <a:solidFill>
                  <a:srgbClr val="FFFFFF"/>
                </a:solidFill>
              </a:rPr>
              <a:t>Database License (ODC-</a:t>
            </a:r>
            <a:r>
              <a:rPr lang="en-US" sz="4000" dirty="0" err="1" smtClean="0">
                <a:solidFill>
                  <a:srgbClr val="FFFFFF"/>
                </a:solidFill>
              </a:rPr>
              <a:t>ODbL</a:t>
            </a:r>
            <a:r>
              <a:rPr lang="en-US" sz="4000" dirty="0" smtClean="0">
                <a:solidFill>
                  <a:srgbClr val="FFFFFF"/>
                </a:solidFill>
              </a:rPr>
              <a:t>)</a:t>
            </a:r>
          </a:p>
          <a:p>
            <a:pPr marL="287338" indent="-287338">
              <a:buFont typeface="Arial"/>
              <a:buChar char="•"/>
            </a:pPr>
            <a:r>
              <a:rPr lang="en-US" sz="4000" dirty="0" smtClean="0">
                <a:solidFill>
                  <a:srgbClr val="FFFFFF"/>
                </a:solidFill>
              </a:rPr>
              <a:t>Open Data Commons Attribution License (ODC-BY)</a:t>
            </a:r>
          </a:p>
          <a:p>
            <a:pPr marL="287338" indent="-287338">
              <a:buFont typeface="Arial"/>
              <a:buChar char="•"/>
            </a:pPr>
            <a:r>
              <a:rPr lang="en-US" sz="4000" dirty="0" smtClean="0">
                <a:solidFill>
                  <a:srgbClr val="FFFFFF"/>
                </a:solidFill>
              </a:rPr>
              <a:t>Open Data Commons Public Domain Dedication and License (PDDL)</a:t>
            </a:r>
          </a:p>
          <a:p>
            <a:pPr marL="287338" indent="-287338">
              <a:buFont typeface="Arial"/>
              <a:buChar char="•"/>
            </a:pPr>
            <a:r>
              <a:rPr lang="en-US" sz="4000" dirty="0" smtClean="0">
                <a:solidFill>
                  <a:srgbClr val="FFFFFF"/>
                </a:solidFill>
              </a:rPr>
              <a:t>Public Domain/No restrictions (CC0)</a:t>
            </a:r>
          </a:p>
          <a:p>
            <a:pPr marL="287338" indent="-287338">
              <a:buFont typeface="Arial"/>
              <a:buChar char="•"/>
            </a:pPr>
            <a:endParaRPr lang="en-US" sz="4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4397" y="0"/>
            <a:ext cx="80772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solidFill>
                  <a:srgbClr val="FFFFFF"/>
                </a:solidFill>
              </a:rPr>
              <a:t>Does HDX accept personally identifiable information</a:t>
            </a:r>
            <a:r>
              <a:rPr lang="en-US" sz="5000" b="1" dirty="0" smtClean="0">
                <a:solidFill>
                  <a:srgbClr val="FFFFFF"/>
                </a:solidFill>
              </a:rPr>
              <a:t>?</a:t>
            </a:r>
            <a:endParaRPr lang="en-US" sz="5000" b="1" dirty="0" smtClean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2533" y="1710267"/>
            <a:ext cx="9279467" cy="440120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No. HDX will not store personally identifiable information. All data shared through the platform must be sufficiently aggregated or </a:t>
            </a:r>
            <a:r>
              <a:rPr lang="en-US" sz="4000" dirty="0" err="1" smtClean="0">
                <a:solidFill>
                  <a:srgbClr val="FFFFFF"/>
                </a:solidFill>
              </a:rPr>
              <a:t>anonymized</a:t>
            </a:r>
            <a:r>
              <a:rPr lang="en-US" sz="4000" dirty="0" smtClean="0">
                <a:solidFill>
                  <a:srgbClr val="FFFFFF"/>
                </a:solidFill>
              </a:rPr>
              <a:t> so as to prevent identification of individuals or other harm to affected people and the humanitarian community.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73442" y="-82828"/>
            <a:ext cx="155911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Filter</a:t>
            </a:r>
          </a:p>
        </p:txBody>
      </p:sp>
      <p:pic>
        <p:nvPicPr>
          <p:cNvPr id="5" name="Picture 4" descr="Window 2015-06-18 at 21.11.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92125"/>
            <a:ext cx="9906001" cy="6365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73036" y="-82828"/>
            <a:ext cx="21599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Browse</a:t>
            </a:r>
          </a:p>
        </p:txBody>
      </p:sp>
      <p:pic>
        <p:nvPicPr>
          <p:cNvPr id="4" name="Picture 3" descr="Window 2015-06-18 at 21.16.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125"/>
            <a:ext cx="9906001" cy="6365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ndow 2015-06-18 at 21.19.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125"/>
            <a:ext cx="9906001" cy="6365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3036" y="-82828"/>
            <a:ext cx="21599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Browse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95205" y="-82828"/>
            <a:ext cx="55155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Customize (country)</a:t>
            </a:r>
          </a:p>
        </p:txBody>
      </p:sp>
      <p:pic>
        <p:nvPicPr>
          <p:cNvPr id="4" name="Picture 3" descr="Window 2015-06-18 at 21.22.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125"/>
            <a:ext cx="9906001" cy="6365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5" name="Picture 4" descr="Window 2015-06-18 at 21.34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125"/>
            <a:ext cx="9906001" cy="6365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11297" y="-82828"/>
            <a:ext cx="46834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Customize (WFP)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8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71621" y="6404003"/>
            <a:ext cx="256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@</a:t>
            </a:r>
            <a:r>
              <a:rPr lang="en-US" dirty="0" err="1" smtClean="0">
                <a:solidFill>
                  <a:srgbClr val="FFFFFF"/>
                </a:solidFill>
              </a:rPr>
              <a:t>reubano</a:t>
            </a:r>
            <a:r>
              <a:rPr lang="en-US" dirty="0" smtClean="0">
                <a:solidFill>
                  <a:srgbClr val="FFFFFF"/>
                </a:solidFill>
              </a:rPr>
              <a:t> ◆ @</a:t>
            </a:r>
            <a:r>
              <a:rPr lang="en-US" dirty="0" err="1" smtClean="0">
                <a:solidFill>
                  <a:srgbClr val="FFFFFF"/>
                </a:solidFill>
              </a:rPr>
              <a:t>humdata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Window 2015-06-18 at 21.34.5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125"/>
            <a:ext cx="9906000" cy="6365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11297" y="-82828"/>
            <a:ext cx="46834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FFFF"/>
                </a:solidFill>
              </a:rPr>
              <a:t>Customize (WFP)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19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</TotalTime>
  <Words>1432</Words>
  <Application>Microsoft Macintosh PowerPoint</Application>
  <PresentationFormat>A4 Paper (210x297 mm)</PresentationFormat>
  <Paragraphs>179</Paragraphs>
  <Slides>34</Slides>
  <Notes>34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Test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Capelo</dc:creator>
  <cp:lastModifiedBy>Reuben Cummings</cp:lastModifiedBy>
  <cp:revision>61</cp:revision>
  <dcterms:created xsi:type="dcterms:W3CDTF">2015-06-18T17:31:44Z</dcterms:created>
  <dcterms:modified xsi:type="dcterms:W3CDTF">2015-06-19T07:39:18Z</dcterms:modified>
</cp:coreProperties>
</file>